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nton Italics" charset="1" panose="00000500000000000000"/>
      <p:regular r:id="rId19"/>
    </p:embeddedFont>
    <p:embeddedFont>
      <p:font typeface="Montserrat" charset="1" panose="00000500000000000000"/>
      <p:regular r:id="rId20"/>
    </p:embeddedFont>
    <p:embeddedFont>
      <p:font typeface="Montserrat Bold" charset="1" panose="00000800000000000000"/>
      <p:regular r:id="rId21"/>
    </p:embeddedFont>
    <p:embeddedFont>
      <p:font typeface="Canva Sans" charset="1" panose="020B0503030501040103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9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5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24.png" Type="http://schemas.openxmlformats.org/officeDocument/2006/relationships/image"/><Relationship Id="rId13" Target="../media/image25.svg" Type="http://schemas.openxmlformats.org/officeDocument/2006/relationships/image"/><Relationship Id="rId14" Target="../media/image26.png" Type="http://schemas.openxmlformats.org/officeDocument/2006/relationships/image"/><Relationship Id="rId15" Target="../media/image27.png" Type="http://schemas.openxmlformats.org/officeDocument/2006/relationships/image"/><Relationship Id="rId16" Target="../media/image28.png" Type="http://schemas.openxmlformats.org/officeDocument/2006/relationships/image"/><Relationship Id="rId17" Target="../media/image29.png" Type="http://schemas.openxmlformats.org/officeDocument/2006/relationships/image"/><Relationship Id="rId18" Target="../media/image30.png" Type="http://schemas.openxmlformats.org/officeDocument/2006/relationships/image"/><Relationship Id="rId19" Target="../media/image31.svg" Type="http://schemas.openxmlformats.org/officeDocument/2006/relationships/image"/><Relationship Id="rId2" Target="../media/image1.png" Type="http://schemas.openxmlformats.org/officeDocument/2006/relationships/image"/><Relationship Id="rId20" Target="../media/image32.png" Type="http://schemas.openxmlformats.org/officeDocument/2006/relationships/image"/><Relationship Id="rId21" Target="../media/image33.svg" Type="http://schemas.openxmlformats.org/officeDocument/2006/relationships/image"/><Relationship Id="rId22" Target="../media/image34.png" Type="http://schemas.openxmlformats.org/officeDocument/2006/relationships/image"/><Relationship Id="rId23" Target="../media/image35.svg" Type="http://schemas.openxmlformats.org/officeDocument/2006/relationships/image"/><Relationship Id="rId24" Target="../media/image36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jpeg" Type="http://schemas.openxmlformats.org/officeDocument/2006/relationships/image"/><Relationship Id="rId11" Target="../media/image10.png" Type="http://schemas.openxmlformats.org/officeDocument/2006/relationships/image"/><Relationship Id="rId12" Target="../media/image43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9069491"/>
            <a:ext cx="18288000" cy="1217509"/>
            <a:chOff x="0" y="0"/>
            <a:chExt cx="4816593" cy="32066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20661"/>
            </a:xfrm>
            <a:custGeom>
              <a:avLst/>
              <a:gdLst/>
              <a:ahLst/>
              <a:cxnLst/>
              <a:rect r="r" b="b" t="t" l="l"/>
              <a:pathLst>
                <a:path h="3206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20661"/>
                  </a:lnTo>
                  <a:lnTo>
                    <a:pt x="0" y="320661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3587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681051" y="6142417"/>
            <a:ext cx="1606949" cy="955404"/>
          </a:xfrm>
          <a:custGeom>
            <a:avLst/>
            <a:gdLst/>
            <a:ahLst/>
            <a:cxnLst/>
            <a:rect r="r" b="b" t="t" l="l"/>
            <a:pathLst>
              <a:path h="955404" w="1606949">
                <a:moveTo>
                  <a:pt x="0" y="0"/>
                </a:moveTo>
                <a:lnTo>
                  <a:pt x="1606949" y="0"/>
                </a:lnTo>
                <a:lnTo>
                  <a:pt x="1606949" y="955404"/>
                </a:lnTo>
                <a:lnTo>
                  <a:pt x="0" y="955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46" y="1028700"/>
            <a:ext cx="1606949" cy="955404"/>
          </a:xfrm>
          <a:custGeom>
            <a:avLst/>
            <a:gdLst/>
            <a:ahLst/>
            <a:cxnLst/>
            <a:rect r="r" b="b" t="t" l="l"/>
            <a:pathLst>
              <a:path h="955404" w="1606949">
                <a:moveTo>
                  <a:pt x="0" y="0"/>
                </a:moveTo>
                <a:lnTo>
                  <a:pt x="1606948" y="0"/>
                </a:lnTo>
                <a:lnTo>
                  <a:pt x="1606948" y="955404"/>
                </a:lnTo>
                <a:lnTo>
                  <a:pt x="0" y="955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57749" y="4579900"/>
            <a:ext cx="6071515" cy="4027025"/>
          </a:xfrm>
          <a:custGeom>
            <a:avLst/>
            <a:gdLst/>
            <a:ahLst/>
            <a:cxnLst/>
            <a:rect r="r" b="b" t="t" l="l"/>
            <a:pathLst>
              <a:path h="4027025" w="6071515">
                <a:moveTo>
                  <a:pt x="0" y="0"/>
                </a:moveTo>
                <a:lnTo>
                  <a:pt x="6071516" y="0"/>
                </a:lnTo>
                <a:lnTo>
                  <a:pt x="6071516" y="4027026"/>
                </a:lnTo>
                <a:lnTo>
                  <a:pt x="0" y="40270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93071" y="8402561"/>
            <a:ext cx="4672387" cy="2551369"/>
          </a:xfrm>
          <a:custGeom>
            <a:avLst/>
            <a:gdLst/>
            <a:ahLst/>
            <a:cxnLst/>
            <a:rect r="r" b="b" t="t" l="l"/>
            <a:pathLst>
              <a:path h="2551369" w="4672387">
                <a:moveTo>
                  <a:pt x="0" y="0"/>
                </a:moveTo>
                <a:lnTo>
                  <a:pt x="4672387" y="0"/>
                </a:lnTo>
                <a:lnTo>
                  <a:pt x="4672387" y="2551369"/>
                </a:lnTo>
                <a:lnTo>
                  <a:pt x="0" y="25513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146" y="9069491"/>
            <a:ext cx="3664992" cy="1280993"/>
          </a:xfrm>
          <a:custGeom>
            <a:avLst/>
            <a:gdLst/>
            <a:ahLst/>
            <a:cxnLst/>
            <a:rect r="r" b="b" t="t" l="l"/>
            <a:pathLst>
              <a:path h="1280993" w="3664992">
                <a:moveTo>
                  <a:pt x="0" y="0"/>
                </a:moveTo>
                <a:lnTo>
                  <a:pt x="3664991" y="0"/>
                </a:lnTo>
                <a:lnTo>
                  <a:pt x="3664991" y="1280993"/>
                </a:lnTo>
                <a:lnTo>
                  <a:pt x="0" y="12809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70904" r="0" b="-11520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85789" y="5409776"/>
            <a:ext cx="5964784" cy="2367274"/>
          </a:xfrm>
          <a:custGeom>
            <a:avLst/>
            <a:gdLst/>
            <a:ahLst/>
            <a:cxnLst/>
            <a:rect r="r" b="b" t="t" l="l"/>
            <a:pathLst>
              <a:path h="2367274" w="5964784">
                <a:moveTo>
                  <a:pt x="0" y="0"/>
                </a:moveTo>
                <a:lnTo>
                  <a:pt x="5964784" y="0"/>
                </a:lnTo>
                <a:lnTo>
                  <a:pt x="5964784" y="2367274"/>
                </a:lnTo>
                <a:lnTo>
                  <a:pt x="0" y="23672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-374052" y="9020378"/>
            <a:ext cx="12987418" cy="123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6-12 OCTOBER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1645543" y="9141496"/>
            <a:ext cx="2683749" cy="1073500"/>
          </a:xfrm>
          <a:custGeom>
            <a:avLst/>
            <a:gdLst/>
            <a:ahLst/>
            <a:cxnLst/>
            <a:rect r="r" b="b" t="t" l="l"/>
            <a:pathLst>
              <a:path h="1073500" w="2683749">
                <a:moveTo>
                  <a:pt x="0" y="0"/>
                </a:moveTo>
                <a:lnTo>
                  <a:pt x="2683749" y="0"/>
                </a:lnTo>
                <a:lnTo>
                  <a:pt x="2683749" y="1073499"/>
                </a:lnTo>
                <a:lnTo>
                  <a:pt x="0" y="10734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652677" y="9284783"/>
            <a:ext cx="2840933" cy="786925"/>
          </a:xfrm>
          <a:custGeom>
            <a:avLst/>
            <a:gdLst/>
            <a:ahLst/>
            <a:cxnLst/>
            <a:rect r="r" b="b" t="t" l="l"/>
            <a:pathLst>
              <a:path h="786925" w="2840933">
                <a:moveTo>
                  <a:pt x="0" y="0"/>
                </a:moveTo>
                <a:lnTo>
                  <a:pt x="2840933" y="0"/>
                </a:lnTo>
                <a:lnTo>
                  <a:pt x="2840933" y="786925"/>
                </a:lnTo>
                <a:lnTo>
                  <a:pt x="0" y="7869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650291" y="220074"/>
            <a:ext cx="12987418" cy="3347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SCOTTISH WOMEN &amp; GIRLS</a:t>
            </a:r>
          </a:p>
          <a:p>
            <a:pPr algn="ctr">
              <a:lnSpc>
                <a:spcPts val="13439"/>
              </a:lnSpc>
            </a:pPr>
            <a:r>
              <a:rPr lang="en-US" sz="96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 IN SPORT WEEK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650291" y="3654727"/>
            <a:ext cx="12987418" cy="123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i="true">
                <a:solidFill>
                  <a:srgbClr val="00ACEF"/>
                </a:solidFill>
                <a:latin typeface="Anton Italics"/>
                <a:ea typeface="Anton Italics"/>
                <a:cs typeface="Anton Italics"/>
                <a:sym typeface="Anton Italics"/>
              </a:rPr>
              <a:t>#SHECANSHEWILL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0"/>
            <a:ext cx="2512827" cy="10287000"/>
            <a:chOff x="0" y="0"/>
            <a:chExt cx="661815" cy="27093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1815" cy="2709333"/>
            </a:xfrm>
            <a:custGeom>
              <a:avLst/>
              <a:gdLst/>
              <a:ahLst/>
              <a:cxnLst/>
              <a:rect r="r" b="b" t="t" l="l"/>
              <a:pathLst>
                <a:path h="2709333" w="661815">
                  <a:moveTo>
                    <a:pt x="0" y="0"/>
                  </a:moveTo>
                  <a:lnTo>
                    <a:pt x="661815" y="0"/>
                  </a:lnTo>
                  <a:lnTo>
                    <a:pt x="66181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66181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0"/>
            <a:ext cx="2474603" cy="2474603"/>
          </a:xfrm>
          <a:custGeom>
            <a:avLst/>
            <a:gdLst/>
            <a:ahLst/>
            <a:cxnLst/>
            <a:rect r="r" b="b" t="t" l="l"/>
            <a:pathLst>
              <a:path h="2474603" w="2474603">
                <a:moveTo>
                  <a:pt x="0" y="0"/>
                </a:moveTo>
                <a:lnTo>
                  <a:pt x="2474603" y="0"/>
                </a:lnTo>
                <a:lnTo>
                  <a:pt x="2474603" y="2474603"/>
                </a:lnTo>
                <a:lnTo>
                  <a:pt x="0" y="24746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906199"/>
            <a:ext cx="2474603" cy="2474603"/>
          </a:xfrm>
          <a:custGeom>
            <a:avLst/>
            <a:gdLst/>
            <a:ahLst/>
            <a:cxnLst/>
            <a:rect r="r" b="b" t="t" l="l"/>
            <a:pathLst>
              <a:path h="2474603" w="2474603">
                <a:moveTo>
                  <a:pt x="0" y="0"/>
                </a:moveTo>
                <a:lnTo>
                  <a:pt x="2474603" y="0"/>
                </a:lnTo>
                <a:lnTo>
                  <a:pt x="2474603" y="2474602"/>
                </a:lnTo>
                <a:lnTo>
                  <a:pt x="0" y="24746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7812397"/>
            <a:ext cx="2474603" cy="2474603"/>
          </a:xfrm>
          <a:custGeom>
            <a:avLst/>
            <a:gdLst/>
            <a:ahLst/>
            <a:cxnLst/>
            <a:rect r="r" b="b" t="t" l="l"/>
            <a:pathLst>
              <a:path h="2474603" w="2474603">
                <a:moveTo>
                  <a:pt x="0" y="0"/>
                </a:moveTo>
                <a:lnTo>
                  <a:pt x="2474603" y="0"/>
                </a:lnTo>
                <a:lnTo>
                  <a:pt x="2474603" y="2474603"/>
                </a:lnTo>
                <a:lnTo>
                  <a:pt x="0" y="24746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859919" y="4794796"/>
            <a:ext cx="2672070" cy="442675"/>
            <a:chOff x="0" y="0"/>
            <a:chExt cx="703755" cy="1165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3755" cy="116589"/>
            </a:xfrm>
            <a:custGeom>
              <a:avLst/>
              <a:gdLst/>
              <a:ahLst/>
              <a:cxnLst/>
              <a:rect r="r" b="b" t="t" l="l"/>
              <a:pathLst>
                <a:path h="116589" w="703755">
                  <a:moveTo>
                    <a:pt x="0" y="0"/>
                  </a:moveTo>
                  <a:lnTo>
                    <a:pt x="703755" y="0"/>
                  </a:lnTo>
                  <a:lnTo>
                    <a:pt x="703755" y="116589"/>
                  </a:lnTo>
                  <a:lnTo>
                    <a:pt x="0" y="116589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703755" cy="154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059578" y="465776"/>
            <a:ext cx="10925024" cy="2010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23"/>
              </a:lnSpc>
            </a:pPr>
            <a:r>
              <a:rPr lang="en-US" sz="15023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PURPOSE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859919" y="2773544"/>
            <a:ext cx="9332714" cy="1706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Scottish women &amp; girls in sport week is an annual initiative which celebrates the amazing work going into girls' sport, the progress around girls' participation, and the incredible role models making it happen.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787327" y="5532746"/>
            <a:ext cx="15061331" cy="510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 Active Girls programme aims to: </a:t>
            </a: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Increase opportunities for girls and young women to participate in sport and physical activity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Improve access to leadership opportunities and roles for girls and young women in school and community sport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Increase recognition of the power of girls to motivate and inspire their peers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  <a:r>
              <a:rPr lang="en-US" sz="2771" spc="-15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Enhance knowledge and understanding of workforce delivering PE, sport and physical activity to girls and young women  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43000" y="262683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5890481" y="6421802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1"/>
                </a:moveTo>
                <a:lnTo>
                  <a:pt x="2222017" y="1321091"/>
                </a:lnTo>
                <a:lnTo>
                  <a:pt x="2222017" y="0"/>
                </a:lnTo>
                <a:lnTo>
                  <a:pt x="0" y="0"/>
                </a:lnTo>
                <a:lnTo>
                  <a:pt x="0" y="132109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68464" y="6472416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7" y="0"/>
                </a:lnTo>
                <a:lnTo>
                  <a:pt x="2222017" y="1321091"/>
                </a:lnTo>
                <a:lnTo>
                  <a:pt x="0" y="13210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538908"/>
            <a:ext cx="13258800" cy="2010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23"/>
              </a:lnSpc>
            </a:pPr>
            <a:r>
              <a:rPr lang="en-US" sz="15023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FACTS &amp; FIGURES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66150" y="3292530"/>
            <a:ext cx="11308381" cy="1694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girls who were physically active in primary school, no longer felt that way once reaching secondary school (Women in Sport, 2022)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12804" y="342588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43%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66150" y="4777864"/>
            <a:ext cx="11308381" cy="1694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girls have concerns of being self-conscious about their appearance often stop taking part in fun activities (Girlguiding, 2023)</a:t>
            </a:r>
          </a:p>
          <a:p>
            <a:pPr algn="just">
              <a:lnSpc>
                <a:spcPts val="3408"/>
              </a:lnSpc>
            </a:pPr>
          </a:p>
          <a:p>
            <a:pPr algn="just">
              <a:lnSpc>
                <a:spcPts val="3408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12804" y="4781543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37%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66150" y="6462891"/>
            <a:ext cx="11308381" cy="837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girls were also less likely than teenage boys to be taking part in sport (2019 Scottish Health Survey)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2804" y="645197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56%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84366" y="7875774"/>
            <a:ext cx="13668464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4"/>
              </a:lnSpc>
            </a:pPr>
            <a:r>
              <a:rPr lang="en-US" sz="2499" spc="-13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Scottish charity, Scottish Women In Sport carried out research - Women in Sports Leadership (2021) – and this highlighted the gender imbalance in many leadership roles in sport...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43000" y="262683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5890481" y="6421802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1"/>
                </a:moveTo>
                <a:lnTo>
                  <a:pt x="2222017" y="1321091"/>
                </a:lnTo>
                <a:lnTo>
                  <a:pt x="2222017" y="0"/>
                </a:lnTo>
                <a:lnTo>
                  <a:pt x="0" y="0"/>
                </a:lnTo>
                <a:lnTo>
                  <a:pt x="0" y="132109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68464" y="6472416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7" y="0"/>
                </a:lnTo>
                <a:lnTo>
                  <a:pt x="2222017" y="1321091"/>
                </a:lnTo>
                <a:lnTo>
                  <a:pt x="0" y="13210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228312" y="7628063"/>
            <a:ext cx="2683749" cy="1073500"/>
          </a:xfrm>
          <a:custGeom>
            <a:avLst/>
            <a:gdLst/>
            <a:ahLst/>
            <a:cxnLst/>
            <a:rect r="r" b="b" t="t" l="l"/>
            <a:pathLst>
              <a:path h="1073500" w="2683749">
                <a:moveTo>
                  <a:pt x="0" y="0"/>
                </a:moveTo>
                <a:lnTo>
                  <a:pt x="2683750" y="0"/>
                </a:lnTo>
                <a:lnTo>
                  <a:pt x="2683750" y="1073500"/>
                </a:lnTo>
                <a:lnTo>
                  <a:pt x="0" y="1073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-76200" y="943665"/>
            <a:ext cx="18575663" cy="1282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LEADERSHIP IN SPORT - SCOTLAND STATS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64408" y="3574216"/>
            <a:ext cx="11308381" cy="418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within a Chair role are female compared to </a:t>
            </a:r>
            <a:r>
              <a:rPr lang="en-US" b="true" sz="2699" spc="-15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92%</a:t>
            </a: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male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804" y="342588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8%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66150" y="4929568"/>
            <a:ext cx="11308381" cy="418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those within a CEO or equivalent role are female whilst </a:t>
            </a:r>
            <a:r>
              <a:rPr lang="en-US" b="true" sz="2699" spc="-15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80%</a:t>
            </a: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are male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2804" y="4781543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20%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66150" y="6547275"/>
            <a:ext cx="11308381" cy="418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20"/>
              </a:lnSpc>
            </a:pP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 board members are female compared to </a:t>
            </a:r>
            <a:r>
              <a:rPr lang="en-US" b="true" sz="2699" spc="-15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65%</a:t>
            </a:r>
            <a:r>
              <a:rPr lang="en-US" sz="26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male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2804" y="6451970"/>
            <a:ext cx="1853346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35%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144000" y="8164813"/>
            <a:ext cx="1366846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4"/>
              </a:lnSpc>
            </a:pPr>
            <a:r>
              <a:rPr lang="en-US" sz="2499" spc="-13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Stats shared by Scottish Women in Sport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457890" y="9147185"/>
            <a:ext cx="421147" cy="421147"/>
          </a:xfrm>
          <a:custGeom>
            <a:avLst/>
            <a:gdLst/>
            <a:ahLst/>
            <a:cxnLst/>
            <a:rect r="r" b="b" t="t" l="l"/>
            <a:pathLst>
              <a:path h="421147" w="421147">
                <a:moveTo>
                  <a:pt x="0" y="0"/>
                </a:moveTo>
                <a:lnTo>
                  <a:pt x="421147" y="0"/>
                </a:lnTo>
                <a:lnTo>
                  <a:pt x="421147" y="421147"/>
                </a:lnTo>
                <a:lnTo>
                  <a:pt x="0" y="4211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3966201" y="9099560"/>
            <a:ext cx="3455075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@scottishwomeninsport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94666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111137" y="4439752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815035" y="903139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128484" y="0"/>
            <a:ext cx="2279841" cy="2279841"/>
          </a:xfrm>
          <a:custGeom>
            <a:avLst/>
            <a:gdLst/>
            <a:ahLst/>
            <a:cxnLst/>
            <a:rect r="r" b="b" t="t" l="l"/>
            <a:pathLst>
              <a:path h="2279841" w="2279841">
                <a:moveTo>
                  <a:pt x="0" y="0"/>
                </a:moveTo>
                <a:lnTo>
                  <a:pt x="2279841" y="0"/>
                </a:lnTo>
                <a:lnTo>
                  <a:pt x="2279841" y="2279841"/>
                </a:lnTo>
                <a:lnTo>
                  <a:pt x="0" y="2279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968026" y="9114722"/>
            <a:ext cx="421147" cy="421147"/>
          </a:xfrm>
          <a:custGeom>
            <a:avLst/>
            <a:gdLst/>
            <a:ahLst/>
            <a:cxnLst/>
            <a:rect r="r" b="b" t="t" l="l"/>
            <a:pathLst>
              <a:path h="421147" w="421147">
                <a:moveTo>
                  <a:pt x="0" y="0"/>
                </a:moveTo>
                <a:lnTo>
                  <a:pt x="421147" y="0"/>
                </a:lnTo>
                <a:lnTo>
                  <a:pt x="421147" y="421147"/>
                </a:lnTo>
                <a:lnTo>
                  <a:pt x="0" y="4211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0187562" y="3306636"/>
            <a:ext cx="7535868" cy="1564450"/>
            <a:chOff x="0" y="0"/>
            <a:chExt cx="1984755" cy="41203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84755" cy="412036"/>
            </a:xfrm>
            <a:custGeom>
              <a:avLst/>
              <a:gdLst/>
              <a:ahLst/>
              <a:cxnLst/>
              <a:rect r="r" b="b" t="t" l="l"/>
              <a:pathLst>
                <a:path h="412036" w="1984755">
                  <a:moveTo>
                    <a:pt x="52394" y="0"/>
                  </a:moveTo>
                  <a:lnTo>
                    <a:pt x="1932361" y="0"/>
                  </a:lnTo>
                  <a:cubicBezTo>
                    <a:pt x="1961298" y="0"/>
                    <a:pt x="1984755" y="23458"/>
                    <a:pt x="1984755" y="52394"/>
                  </a:cubicBezTo>
                  <a:lnTo>
                    <a:pt x="1984755" y="359642"/>
                  </a:lnTo>
                  <a:cubicBezTo>
                    <a:pt x="1984755" y="388578"/>
                    <a:pt x="1961298" y="412036"/>
                    <a:pt x="1932361" y="412036"/>
                  </a:cubicBezTo>
                  <a:lnTo>
                    <a:pt x="52394" y="412036"/>
                  </a:lnTo>
                  <a:cubicBezTo>
                    <a:pt x="23458" y="412036"/>
                    <a:pt x="0" y="388578"/>
                    <a:pt x="0" y="359642"/>
                  </a:cubicBezTo>
                  <a:lnTo>
                    <a:pt x="0" y="52394"/>
                  </a:lnTo>
                  <a:cubicBezTo>
                    <a:pt x="0" y="23458"/>
                    <a:pt x="23458" y="0"/>
                    <a:pt x="52394" y="0"/>
                  </a:cubicBez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984755" cy="450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64855" y="382905"/>
            <a:ext cx="7632031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OUR VOICE. OUR STORY. PODCAST: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468351" y="2403666"/>
            <a:ext cx="7083167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800"/>
              </a:lnSpc>
              <a:spcBef>
                <a:spcPct val="0"/>
              </a:spcBef>
            </a:pPr>
            <a:r>
              <a:rPr lang="en-US" sz="4800" i="true" strike="noStrike" u="non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HOW?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496232" y="9008891"/>
            <a:ext cx="8170838" cy="1044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146"/>
              </a:lnSpc>
              <a:spcBef>
                <a:spcPct val="0"/>
              </a:spcBef>
            </a:pPr>
            <a:r>
              <a:rPr lang="en-US" sz="3371" spc="-188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@ourvoice.ourstory.podcast</a:t>
            </a:r>
          </a:p>
          <a:p>
            <a:pPr algn="just" marL="0" indent="0" lvl="0">
              <a:lnSpc>
                <a:spcPts val="4146"/>
              </a:lnSpc>
              <a:spcBef>
                <a:spcPct val="0"/>
              </a:spcBef>
            </a:pPr>
            <a:r>
              <a:rPr lang="en-US" sz="3371" spc="-188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@ourvoice.ourstory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187562" y="5033011"/>
            <a:ext cx="7535868" cy="1564450"/>
            <a:chOff x="0" y="0"/>
            <a:chExt cx="1984755" cy="41203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84755" cy="412036"/>
            </a:xfrm>
            <a:custGeom>
              <a:avLst/>
              <a:gdLst/>
              <a:ahLst/>
              <a:cxnLst/>
              <a:rect r="r" b="b" t="t" l="l"/>
              <a:pathLst>
                <a:path h="412036" w="1984755">
                  <a:moveTo>
                    <a:pt x="52394" y="0"/>
                  </a:moveTo>
                  <a:lnTo>
                    <a:pt x="1932361" y="0"/>
                  </a:lnTo>
                  <a:cubicBezTo>
                    <a:pt x="1961298" y="0"/>
                    <a:pt x="1984755" y="23458"/>
                    <a:pt x="1984755" y="52394"/>
                  </a:cubicBezTo>
                  <a:lnTo>
                    <a:pt x="1984755" y="359642"/>
                  </a:lnTo>
                  <a:cubicBezTo>
                    <a:pt x="1984755" y="388578"/>
                    <a:pt x="1961298" y="412036"/>
                    <a:pt x="1932361" y="412036"/>
                  </a:cubicBezTo>
                  <a:lnTo>
                    <a:pt x="52394" y="412036"/>
                  </a:lnTo>
                  <a:cubicBezTo>
                    <a:pt x="23458" y="412036"/>
                    <a:pt x="0" y="388578"/>
                    <a:pt x="0" y="359642"/>
                  </a:cubicBezTo>
                  <a:lnTo>
                    <a:pt x="0" y="52394"/>
                  </a:lnTo>
                  <a:cubicBezTo>
                    <a:pt x="0" y="23458"/>
                    <a:pt x="23458" y="0"/>
                    <a:pt x="52394" y="0"/>
                  </a:cubicBez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984755" cy="450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0483898" y="5179358"/>
            <a:ext cx="6943195" cy="1703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799" spc="-15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Recognising and celebrating the sporting achievements of the girls within your school community.</a:t>
            </a:r>
          </a:p>
          <a:p>
            <a:pPr algn="l">
              <a:lnSpc>
                <a:spcPts val="3443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3107211" y="1367346"/>
            <a:ext cx="12073578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CELEBRATING THE GIRLS IN YOUR SCHOOL COMMUNITY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90227" y="2403666"/>
            <a:ext cx="7083167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800"/>
              </a:lnSpc>
              <a:spcBef>
                <a:spcPct val="0"/>
              </a:spcBef>
            </a:pPr>
            <a:r>
              <a:rPr lang="en-US" sz="4800" i="true" strike="noStrike" u="non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WHY?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096886" y="382905"/>
            <a:ext cx="16689586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800"/>
              </a:lnSpc>
              <a:spcBef>
                <a:spcPct val="0"/>
              </a:spcBef>
            </a:pPr>
            <a:r>
              <a:rPr lang="en-US" sz="4800" i="true" strike="noStrike" u="non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CELEBRATE, EMPOWER &amp; INSPIRE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626387" y="3471328"/>
            <a:ext cx="6943195" cy="1703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799" spc="-15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Give girls the opportunity to share their story through assemblies, class presentations, social media posts.</a:t>
            </a:r>
          </a:p>
          <a:p>
            <a:pPr algn="l">
              <a:lnSpc>
                <a:spcPts val="3443"/>
              </a:lnSpc>
            </a:pPr>
          </a:p>
        </p:txBody>
      </p:sp>
      <p:grpSp>
        <p:nvGrpSpPr>
          <p:cNvPr name="Group 27" id="27"/>
          <p:cNvGrpSpPr/>
          <p:nvPr/>
        </p:nvGrpSpPr>
        <p:grpSpPr>
          <a:xfrm rot="0">
            <a:off x="10232698" y="6759386"/>
            <a:ext cx="7490732" cy="1564450"/>
            <a:chOff x="0" y="0"/>
            <a:chExt cx="1972868" cy="41203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972868" cy="412036"/>
            </a:xfrm>
            <a:custGeom>
              <a:avLst/>
              <a:gdLst/>
              <a:ahLst/>
              <a:cxnLst/>
              <a:rect r="r" b="b" t="t" l="l"/>
              <a:pathLst>
                <a:path h="412036" w="1972868">
                  <a:moveTo>
                    <a:pt x="52710" y="0"/>
                  </a:moveTo>
                  <a:lnTo>
                    <a:pt x="1920158" y="0"/>
                  </a:lnTo>
                  <a:cubicBezTo>
                    <a:pt x="1934137" y="0"/>
                    <a:pt x="1947544" y="5553"/>
                    <a:pt x="1957429" y="15438"/>
                  </a:cubicBezTo>
                  <a:cubicBezTo>
                    <a:pt x="1967314" y="25324"/>
                    <a:pt x="1972868" y="38731"/>
                    <a:pt x="1972868" y="52710"/>
                  </a:cubicBezTo>
                  <a:lnTo>
                    <a:pt x="1972868" y="359326"/>
                  </a:lnTo>
                  <a:cubicBezTo>
                    <a:pt x="1972868" y="373306"/>
                    <a:pt x="1967314" y="386713"/>
                    <a:pt x="1957429" y="396598"/>
                  </a:cubicBezTo>
                  <a:cubicBezTo>
                    <a:pt x="1947544" y="406483"/>
                    <a:pt x="1934137" y="412036"/>
                    <a:pt x="1920158" y="412036"/>
                  </a:cubicBezTo>
                  <a:lnTo>
                    <a:pt x="52710" y="412036"/>
                  </a:lnTo>
                  <a:cubicBezTo>
                    <a:pt x="38731" y="412036"/>
                    <a:pt x="25324" y="406483"/>
                    <a:pt x="15438" y="396598"/>
                  </a:cubicBezTo>
                  <a:cubicBezTo>
                    <a:pt x="5553" y="386713"/>
                    <a:pt x="0" y="373306"/>
                    <a:pt x="0" y="359326"/>
                  </a:cubicBezTo>
                  <a:lnTo>
                    <a:pt x="0" y="52710"/>
                  </a:lnTo>
                  <a:cubicBezTo>
                    <a:pt x="0" y="38731"/>
                    <a:pt x="5553" y="25324"/>
                    <a:pt x="15438" y="15438"/>
                  </a:cubicBezTo>
                  <a:cubicBezTo>
                    <a:pt x="25324" y="5553"/>
                    <a:pt x="38731" y="0"/>
                    <a:pt x="52710" y="0"/>
                  </a:cubicBez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1972868" cy="450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0626387" y="6918345"/>
            <a:ext cx="6943195" cy="1275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799" spc="-15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Highlighting role models within your community through newsletters, posters social media.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90227" y="3335211"/>
            <a:ext cx="8441656" cy="4769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12"/>
              </a:lnSpc>
              <a:spcBef>
                <a:spcPct val="0"/>
              </a:spcBef>
            </a:pPr>
            <a:r>
              <a:rPr lang="en-US" sz="3099" spc="-173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Celebrating the girls within your school community can be about so much more than just their sporting success. It can be about giving them a voice and making sure their experiences are heard. </a:t>
            </a:r>
          </a:p>
          <a:p>
            <a:pPr algn="l" marL="0" indent="0" lvl="0">
              <a:lnSpc>
                <a:spcPts val="381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812"/>
              </a:lnSpc>
              <a:spcBef>
                <a:spcPct val="0"/>
              </a:spcBef>
            </a:pPr>
            <a:r>
              <a:rPr lang="en-US" sz="3099" spc="-173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By shining a light on their stories and achievements, schools can provide visibility to relatable role models who can inspire other girls to get involved in sport.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807262" y="0"/>
            <a:ext cx="5480738" cy="8424569"/>
            <a:chOff x="0" y="0"/>
            <a:chExt cx="1443487" cy="22188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43487" cy="2218817"/>
            </a:xfrm>
            <a:custGeom>
              <a:avLst/>
              <a:gdLst/>
              <a:ahLst/>
              <a:cxnLst/>
              <a:rect r="r" b="b" t="t" l="l"/>
              <a:pathLst>
                <a:path h="2218817" w="1443487">
                  <a:moveTo>
                    <a:pt x="0" y="0"/>
                  </a:moveTo>
                  <a:lnTo>
                    <a:pt x="1443487" y="0"/>
                  </a:lnTo>
                  <a:lnTo>
                    <a:pt x="1443487" y="2218817"/>
                  </a:lnTo>
                  <a:lnTo>
                    <a:pt x="0" y="221881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443487" cy="2256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049" y="8424569"/>
            <a:ext cx="18288000" cy="1862431"/>
            <a:chOff x="0" y="0"/>
            <a:chExt cx="4816593" cy="49051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490517"/>
            </a:xfrm>
            <a:custGeom>
              <a:avLst/>
              <a:gdLst/>
              <a:ahLst/>
              <a:cxnLst/>
              <a:rect r="r" b="b" t="t" l="l"/>
              <a:pathLst>
                <a:path h="4905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90517"/>
                  </a:lnTo>
                  <a:lnTo>
                    <a:pt x="0" y="49051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528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24879" y="8424569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2" y="0"/>
                </a:lnTo>
                <a:lnTo>
                  <a:pt x="1862432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43904" y="8424569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2" y="0"/>
                </a:lnTo>
                <a:lnTo>
                  <a:pt x="1862432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536677" y="8424569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43814" y="596617"/>
            <a:ext cx="1432537" cy="1975913"/>
          </a:xfrm>
          <a:custGeom>
            <a:avLst/>
            <a:gdLst/>
            <a:ahLst/>
            <a:cxnLst/>
            <a:rect r="r" b="b" t="t" l="l"/>
            <a:pathLst>
              <a:path h="1975913" w="1432537">
                <a:moveTo>
                  <a:pt x="0" y="0"/>
                </a:moveTo>
                <a:lnTo>
                  <a:pt x="1432536" y="0"/>
                </a:lnTo>
                <a:lnTo>
                  <a:pt x="1432536" y="1975913"/>
                </a:lnTo>
                <a:lnTo>
                  <a:pt x="0" y="19759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565334" y="6517812"/>
            <a:ext cx="2226710" cy="1848169"/>
          </a:xfrm>
          <a:custGeom>
            <a:avLst/>
            <a:gdLst/>
            <a:ahLst/>
            <a:cxnLst/>
            <a:rect r="r" b="b" t="t" l="l"/>
            <a:pathLst>
              <a:path h="1848169" w="2226710">
                <a:moveTo>
                  <a:pt x="0" y="0"/>
                </a:moveTo>
                <a:lnTo>
                  <a:pt x="2226710" y="0"/>
                </a:lnTo>
                <a:lnTo>
                  <a:pt x="2226710" y="1848169"/>
                </a:lnTo>
                <a:lnTo>
                  <a:pt x="0" y="18481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784839" y="137795"/>
            <a:ext cx="2255924" cy="1796280"/>
          </a:xfrm>
          <a:custGeom>
            <a:avLst/>
            <a:gdLst/>
            <a:ahLst/>
            <a:cxnLst/>
            <a:rect r="r" b="b" t="t" l="l"/>
            <a:pathLst>
              <a:path h="1796280" w="2255924">
                <a:moveTo>
                  <a:pt x="0" y="0"/>
                </a:moveTo>
                <a:lnTo>
                  <a:pt x="2255924" y="0"/>
                </a:lnTo>
                <a:lnTo>
                  <a:pt x="2255924" y="1796280"/>
                </a:lnTo>
                <a:lnTo>
                  <a:pt x="0" y="17962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565334" y="2841608"/>
            <a:ext cx="1971343" cy="2589613"/>
          </a:xfrm>
          <a:custGeom>
            <a:avLst/>
            <a:gdLst/>
            <a:ahLst/>
            <a:cxnLst/>
            <a:rect r="r" b="b" t="t" l="l"/>
            <a:pathLst>
              <a:path h="2589613" w="1971343">
                <a:moveTo>
                  <a:pt x="0" y="0"/>
                </a:moveTo>
                <a:lnTo>
                  <a:pt x="1971343" y="0"/>
                </a:lnTo>
                <a:lnTo>
                  <a:pt x="1971343" y="2589613"/>
                </a:lnTo>
                <a:lnTo>
                  <a:pt x="0" y="25896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830965" y="4929493"/>
            <a:ext cx="1735907" cy="3267590"/>
          </a:xfrm>
          <a:custGeom>
            <a:avLst/>
            <a:gdLst/>
            <a:ahLst/>
            <a:cxnLst/>
            <a:rect r="r" b="b" t="t" l="l"/>
            <a:pathLst>
              <a:path h="3267590" w="1735907">
                <a:moveTo>
                  <a:pt x="0" y="0"/>
                </a:moveTo>
                <a:lnTo>
                  <a:pt x="1735907" y="0"/>
                </a:lnTo>
                <a:lnTo>
                  <a:pt x="1735907" y="3267590"/>
                </a:lnTo>
                <a:lnTo>
                  <a:pt x="0" y="3267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536677" y="2095047"/>
            <a:ext cx="1226966" cy="2124616"/>
          </a:xfrm>
          <a:custGeom>
            <a:avLst/>
            <a:gdLst/>
            <a:ahLst/>
            <a:cxnLst/>
            <a:rect r="r" b="b" t="t" l="l"/>
            <a:pathLst>
              <a:path h="2124616" w="1226966">
                <a:moveTo>
                  <a:pt x="0" y="0"/>
                </a:moveTo>
                <a:lnTo>
                  <a:pt x="1226965" y="0"/>
                </a:lnTo>
                <a:lnTo>
                  <a:pt x="1226965" y="2124616"/>
                </a:lnTo>
                <a:lnTo>
                  <a:pt x="0" y="212461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043814" y="2791605"/>
            <a:ext cx="1523058" cy="1918814"/>
          </a:xfrm>
          <a:custGeom>
            <a:avLst/>
            <a:gdLst/>
            <a:ahLst/>
            <a:cxnLst/>
            <a:rect r="r" b="b" t="t" l="l"/>
            <a:pathLst>
              <a:path h="1918814" w="1523058">
                <a:moveTo>
                  <a:pt x="0" y="0"/>
                </a:moveTo>
                <a:lnTo>
                  <a:pt x="1523058" y="0"/>
                </a:lnTo>
                <a:lnTo>
                  <a:pt x="1523058" y="1918813"/>
                </a:lnTo>
                <a:lnTo>
                  <a:pt x="0" y="191881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287500" y="376406"/>
            <a:ext cx="2143966" cy="2196124"/>
          </a:xfrm>
          <a:custGeom>
            <a:avLst/>
            <a:gdLst/>
            <a:ahLst/>
            <a:cxnLst/>
            <a:rect r="r" b="b" t="t" l="l"/>
            <a:pathLst>
              <a:path h="2196124" w="2143966">
                <a:moveTo>
                  <a:pt x="0" y="0"/>
                </a:moveTo>
                <a:lnTo>
                  <a:pt x="2143966" y="0"/>
                </a:lnTo>
                <a:lnTo>
                  <a:pt x="2143966" y="2196124"/>
                </a:lnTo>
                <a:lnTo>
                  <a:pt x="0" y="219612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7080325" y="5834723"/>
            <a:ext cx="1207675" cy="2316883"/>
          </a:xfrm>
          <a:custGeom>
            <a:avLst/>
            <a:gdLst/>
            <a:ahLst/>
            <a:cxnLst/>
            <a:rect r="r" b="b" t="t" l="l"/>
            <a:pathLst>
              <a:path h="2316883" w="1207675">
                <a:moveTo>
                  <a:pt x="0" y="0"/>
                </a:moveTo>
                <a:lnTo>
                  <a:pt x="1207675" y="0"/>
                </a:lnTo>
                <a:lnTo>
                  <a:pt x="1207675" y="2316884"/>
                </a:lnTo>
                <a:lnTo>
                  <a:pt x="0" y="231688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6212248" y="4917609"/>
            <a:ext cx="648858" cy="1834228"/>
          </a:xfrm>
          <a:custGeom>
            <a:avLst/>
            <a:gdLst/>
            <a:ahLst/>
            <a:cxnLst/>
            <a:rect r="r" b="b" t="t" l="l"/>
            <a:pathLst>
              <a:path h="1834228" w="648858">
                <a:moveTo>
                  <a:pt x="0" y="0"/>
                </a:moveTo>
                <a:lnTo>
                  <a:pt x="648858" y="0"/>
                </a:lnTo>
                <a:lnTo>
                  <a:pt x="648858" y="1834228"/>
                </a:lnTo>
                <a:lnTo>
                  <a:pt x="0" y="18342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080325" y="4344105"/>
            <a:ext cx="1147588" cy="1366177"/>
          </a:xfrm>
          <a:custGeom>
            <a:avLst/>
            <a:gdLst/>
            <a:ahLst/>
            <a:cxnLst/>
            <a:rect r="r" b="b" t="t" l="l"/>
            <a:pathLst>
              <a:path h="1366177" w="1147588">
                <a:moveTo>
                  <a:pt x="0" y="0"/>
                </a:moveTo>
                <a:lnTo>
                  <a:pt x="1147588" y="0"/>
                </a:lnTo>
                <a:lnTo>
                  <a:pt x="1147588" y="1366177"/>
                </a:lnTo>
                <a:lnTo>
                  <a:pt x="0" y="136617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566872" y="5697921"/>
            <a:ext cx="1708295" cy="514624"/>
          </a:xfrm>
          <a:custGeom>
            <a:avLst/>
            <a:gdLst/>
            <a:ahLst/>
            <a:cxnLst/>
            <a:rect r="r" b="b" t="t" l="l"/>
            <a:pathLst>
              <a:path h="514624" w="1708295">
                <a:moveTo>
                  <a:pt x="0" y="0"/>
                </a:moveTo>
                <a:lnTo>
                  <a:pt x="1708295" y="0"/>
                </a:lnTo>
                <a:lnTo>
                  <a:pt x="1708295" y="514624"/>
                </a:lnTo>
                <a:lnTo>
                  <a:pt x="0" y="514624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513360" y="261620"/>
            <a:ext cx="11308083" cy="1657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EXAMPLES OF HOW YOUR SCHOOL CAN ENGAGE IN SCOTTISH W&amp;GIS WEEK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55956" y="2085522"/>
            <a:ext cx="9569523" cy="746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Before school fitness classes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“Give it a go” sessions during lunchtime to try new activities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Special recognition for engaging in more than one club that week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After school offerings for girls only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Encouragement to attend community clubs pupils are interested in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Talks / Q&amp;A with female sporting role models / teachers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 of women and girls sporting examples during lessons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Providing leadership opportunities to female pupil role models 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  <a:r>
              <a:rPr lang="en-US" b="true" sz="2284" spc="-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many, many more...</a:t>
            </a: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10"/>
              </a:lnSpc>
            </a:pPr>
          </a:p>
          <a:p>
            <a:pPr algn="just">
              <a:lnSpc>
                <a:spcPts val="2884"/>
              </a:lnSpc>
            </a:pPr>
          </a:p>
          <a:p>
            <a:pPr algn="just">
              <a:lnSpc>
                <a:spcPts val="288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862431"/>
            <a:ext cx="8437829" cy="8424569"/>
            <a:chOff x="0" y="0"/>
            <a:chExt cx="2222309" cy="22188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22309" cy="2218817"/>
            </a:xfrm>
            <a:custGeom>
              <a:avLst/>
              <a:gdLst/>
              <a:ahLst/>
              <a:cxnLst/>
              <a:rect r="r" b="b" t="t" l="l"/>
              <a:pathLst>
                <a:path h="2218817" w="2222309">
                  <a:moveTo>
                    <a:pt x="0" y="0"/>
                  </a:moveTo>
                  <a:lnTo>
                    <a:pt x="2222309" y="0"/>
                  </a:lnTo>
                  <a:lnTo>
                    <a:pt x="2222309" y="2218817"/>
                  </a:lnTo>
                  <a:lnTo>
                    <a:pt x="0" y="221881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222309" cy="2256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8288000" cy="1862431"/>
            <a:chOff x="0" y="0"/>
            <a:chExt cx="4816593" cy="49051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490517"/>
            </a:xfrm>
            <a:custGeom>
              <a:avLst/>
              <a:gdLst/>
              <a:ahLst/>
              <a:cxnLst/>
              <a:rect r="r" b="b" t="t" l="l"/>
              <a:pathLst>
                <a:path h="4905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90517"/>
                  </a:lnTo>
                  <a:lnTo>
                    <a:pt x="0" y="49051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528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17831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36856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529628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2" y="0"/>
                </a:lnTo>
                <a:lnTo>
                  <a:pt x="1862432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016008">
            <a:off x="198893" y="979498"/>
            <a:ext cx="4078795" cy="4114800"/>
          </a:xfrm>
          <a:custGeom>
            <a:avLst/>
            <a:gdLst/>
            <a:ahLst/>
            <a:cxnLst/>
            <a:rect r="r" b="b" t="t" l="l"/>
            <a:pathLst>
              <a:path h="4114800" w="4078795">
                <a:moveTo>
                  <a:pt x="0" y="0"/>
                </a:moveTo>
                <a:lnTo>
                  <a:pt x="4078795" y="0"/>
                </a:lnTo>
                <a:lnTo>
                  <a:pt x="4078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704741" y="2331291"/>
            <a:ext cx="9163636" cy="747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Using the following slides, showcase how your school has engaged with Scottish women &amp; girls in sport week - we want to celebrate you!</a:t>
            </a:r>
          </a:p>
          <a:p>
            <a:pPr algn="just">
              <a:lnSpc>
                <a:spcPts val="4955"/>
              </a:lnSpc>
            </a:pPr>
          </a:p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Please detail what you have offered, attach photos or even quotes from pupils and staff to support your submission. </a:t>
            </a:r>
          </a:p>
          <a:p>
            <a:pPr algn="just">
              <a:lnSpc>
                <a:spcPts val="4955"/>
              </a:lnSpc>
            </a:pPr>
          </a:p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Remember, prizes are up for grabs for the  best evidence on show!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3937" y="4619825"/>
            <a:ext cx="8829141" cy="5428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35"/>
              </a:lnSpc>
            </a:pPr>
            <a:r>
              <a:rPr lang="en-US" sz="14035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SHOWCASE YOUR SCHOOL!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862431"/>
            <a:ext cx="8437829" cy="8424569"/>
            <a:chOff x="0" y="0"/>
            <a:chExt cx="2222309" cy="22188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22309" cy="2218817"/>
            </a:xfrm>
            <a:custGeom>
              <a:avLst/>
              <a:gdLst/>
              <a:ahLst/>
              <a:cxnLst/>
              <a:rect r="r" b="b" t="t" l="l"/>
              <a:pathLst>
                <a:path h="2218817" w="2222309">
                  <a:moveTo>
                    <a:pt x="0" y="0"/>
                  </a:moveTo>
                  <a:lnTo>
                    <a:pt x="2222309" y="0"/>
                  </a:lnTo>
                  <a:lnTo>
                    <a:pt x="2222309" y="2218817"/>
                  </a:lnTo>
                  <a:lnTo>
                    <a:pt x="0" y="221881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222309" cy="2256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0" y="0"/>
            <a:ext cx="18288000" cy="1862431"/>
            <a:chOff x="0" y="0"/>
            <a:chExt cx="4816593" cy="49051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490517"/>
            </a:xfrm>
            <a:custGeom>
              <a:avLst/>
              <a:gdLst/>
              <a:ahLst/>
              <a:cxnLst/>
              <a:rect r="r" b="b" t="t" l="l"/>
              <a:pathLst>
                <a:path h="4905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90517"/>
                  </a:lnTo>
                  <a:lnTo>
                    <a:pt x="0" y="49051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528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17831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36856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1" y="0"/>
                </a:lnTo>
                <a:lnTo>
                  <a:pt x="1862431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529628" y="0"/>
            <a:ext cx="1862431" cy="1862431"/>
          </a:xfrm>
          <a:custGeom>
            <a:avLst/>
            <a:gdLst/>
            <a:ahLst/>
            <a:cxnLst/>
            <a:rect r="r" b="b" t="t" l="l"/>
            <a:pathLst>
              <a:path h="1862431" w="1862431">
                <a:moveTo>
                  <a:pt x="0" y="0"/>
                </a:moveTo>
                <a:lnTo>
                  <a:pt x="1862432" y="0"/>
                </a:lnTo>
                <a:lnTo>
                  <a:pt x="1862432" y="1862431"/>
                </a:lnTo>
                <a:lnTo>
                  <a:pt x="0" y="186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016008">
            <a:off x="198893" y="979498"/>
            <a:ext cx="4078795" cy="4114800"/>
          </a:xfrm>
          <a:custGeom>
            <a:avLst/>
            <a:gdLst/>
            <a:ahLst/>
            <a:cxnLst/>
            <a:rect r="r" b="b" t="t" l="l"/>
            <a:pathLst>
              <a:path h="4114800" w="4078795">
                <a:moveTo>
                  <a:pt x="0" y="0"/>
                </a:moveTo>
                <a:lnTo>
                  <a:pt x="4078795" y="0"/>
                </a:lnTo>
                <a:lnTo>
                  <a:pt x="4078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704741" y="2954887"/>
            <a:ext cx="9163636" cy="6853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If your school uses Social Media, please share with us what you are doing throughout the week on the following platforms: </a:t>
            </a:r>
          </a:p>
          <a:p>
            <a:pPr algn="just">
              <a:lnSpc>
                <a:spcPts val="4955"/>
              </a:lnSpc>
            </a:pPr>
          </a:p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 the hashtag #SheCanSheWill </a:t>
            </a:r>
          </a:p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 any social media posts </a:t>
            </a:r>
          </a:p>
          <a:p>
            <a:pPr algn="just">
              <a:lnSpc>
                <a:spcPts val="4955"/>
              </a:lnSpc>
            </a:pPr>
          </a:p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Tag @satpe1</a:t>
            </a:r>
          </a:p>
          <a:p>
            <a:pPr algn="just">
              <a:lnSpc>
                <a:spcPts val="4955"/>
              </a:lnSpc>
            </a:pPr>
          </a:p>
          <a:p>
            <a:pPr algn="just">
              <a:lnSpc>
                <a:spcPts val="4955"/>
              </a:lnSpc>
            </a:pPr>
            <a:r>
              <a:rPr lang="en-US" b="true" sz="4028" spc="-2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Tag @ActiveScotland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3937" y="4619825"/>
            <a:ext cx="8829141" cy="5428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35"/>
              </a:lnSpc>
            </a:pPr>
            <a:r>
              <a:rPr lang="en-US" sz="14035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SHOWCASE YOUR SCHOOL!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815035" y="903139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94666" y="6738461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5450" y="382905"/>
            <a:ext cx="16689586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BEFORE SCHOOL OPPORTUNITIES OFFERED DURING SCOTTISH W&amp;GIS WEEK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815035" y="903139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94666" y="6738461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5450" y="382905"/>
            <a:ext cx="16689586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DURING SCHOOL OPPORTUNITIES OFFERED DURING SCOTTISH W&amp;GIS WEEK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815035" y="903139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94666" y="6738461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5450" y="382905"/>
            <a:ext cx="16689586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AFTER SCHOOL OPPORTUNITIES OFFERED DURING SCOTTISH W&amp;GIS WEEK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694666" y="6738461"/>
            <a:ext cx="1472965" cy="875745"/>
          </a:xfrm>
          <a:custGeom>
            <a:avLst/>
            <a:gdLst/>
            <a:ahLst/>
            <a:cxnLst/>
            <a:rect r="r" b="b" t="t" l="l"/>
            <a:pathLst>
              <a:path h="875745" w="1472965">
                <a:moveTo>
                  <a:pt x="0" y="0"/>
                </a:moveTo>
                <a:lnTo>
                  <a:pt x="1472965" y="0"/>
                </a:lnTo>
                <a:lnTo>
                  <a:pt x="1472965" y="875744"/>
                </a:lnTo>
                <a:lnTo>
                  <a:pt x="0" y="87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487067" y="297180"/>
            <a:ext cx="3229920" cy="2592011"/>
          </a:xfrm>
          <a:custGeom>
            <a:avLst/>
            <a:gdLst/>
            <a:ahLst/>
            <a:cxnLst/>
            <a:rect r="r" b="b" t="t" l="l"/>
            <a:pathLst>
              <a:path h="2592011" w="3229920">
                <a:moveTo>
                  <a:pt x="0" y="0"/>
                </a:moveTo>
                <a:lnTo>
                  <a:pt x="3229921" y="0"/>
                </a:lnTo>
                <a:lnTo>
                  <a:pt x="3229921" y="2592011"/>
                </a:lnTo>
                <a:lnTo>
                  <a:pt x="0" y="25920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5450" y="382905"/>
            <a:ext cx="16689586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QUOTES FROM STAFF OR PUPILS DURING SCOTTISH W&amp;GIS WEEK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4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3922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3078" y="0"/>
            <a:ext cx="10168843" cy="10287000"/>
          </a:xfrm>
          <a:custGeom>
            <a:avLst/>
            <a:gdLst/>
            <a:ahLst/>
            <a:cxnLst/>
            <a:rect r="r" b="b" t="t" l="l"/>
            <a:pathLst>
              <a:path h="10287000" w="10168843">
                <a:moveTo>
                  <a:pt x="0" y="0"/>
                </a:moveTo>
                <a:lnTo>
                  <a:pt x="10168844" y="0"/>
                </a:lnTo>
                <a:lnTo>
                  <a:pt x="101688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61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784739"/>
            <a:ext cx="18288000" cy="1502261"/>
            <a:chOff x="0" y="0"/>
            <a:chExt cx="4816593" cy="3956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95657"/>
            </a:xfrm>
            <a:custGeom>
              <a:avLst/>
              <a:gdLst/>
              <a:ahLst/>
              <a:cxnLst/>
              <a:rect r="r" b="b" t="t" l="l"/>
              <a:pathLst>
                <a:path h="39565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95657"/>
                  </a:lnTo>
                  <a:lnTo>
                    <a:pt x="0" y="395657"/>
                  </a:lnTo>
                  <a:close/>
                </a:path>
              </a:pathLst>
            </a:custGeom>
            <a:solidFill>
              <a:srgbClr val="00AC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43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0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6438" y="8757570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31402" y="8701563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253584" y="8710517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6232" y="8730402"/>
            <a:ext cx="1556598" cy="1556598"/>
          </a:xfrm>
          <a:custGeom>
            <a:avLst/>
            <a:gdLst/>
            <a:ahLst/>
            <a:cxnLst/>
            <a:rect r="r" b="b" t="t" l="l"/>
            <a:pathLst>
              <a:path h="1556598" w="1556598">
                <a:moveTo>
                  <a:pt x="0" y="0"/>
                </a:moveTo>
                <a:lnTo>
                  <a:pt x="1556598" y="0"/>
                </a:lnTo>
                <a:lnTo>
                  <a:pt x="1556598" y="1556598"/>
                </a:lnTo>
                <a:lnTo>
                  <a:pt x="0" y="1556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0">
            <a:off x="11621948" y="7311861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1"/>
                </a:moveTo>
                <a:lnTo>
                  <a:pt x="2222017" y="1321091"/>
                </a:lnTo>
                <a:lnTo>
                  <a:pt x="2222017" y="0"/>
                </a:lnTo>
                <a:lnTo>
                  <a:pt x="0" y="0"/>
                </a:lnTo>
                <a:lnTo>
                  <a:pt x="0" y="132109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399931" y="7311861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7" y="0"/>
                </a:lnTo>
                <a:lnTo>
                  <a:pt x="2222017" y="1321091"/>
                </a:lnTo>
                <a:lnTo>
                  <a:pt x="0" y="13210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0">
            <a:off x="16065983" y="7311861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1321091"/>
                </a:moveTo>
                <a:lnTo>
                  <a:pt x="2222017" y="1321091"/>
                </a:lnTo>
                <a:lnTo>
                  <a:pt x="2222017" y="0"/>
                </a:lnTo>
                <a:lnTo>
                  <a:pt x="0" y="0"/>
                </a:lnTo>
                <a:lnTo>
                  <a:pt x="0" y="132109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843965" y="7311861"/>
            <a:ext cx="2222017" cy="1321090"/>
          </a:xfrm>
          <a:custGeom>
            <a:avLst/>
            <a:gdLst/>
            <a:ahLst/>
            <a:cxnLst/>
            <a:rect r="r" b="b" t="t" l="l"/>
            <a:pathLst>
              <a:path h="1321090" w="2222017">
                <a:moveTo>
                  <a:pt x="0" y="0"/>
                </a:moveTo>
                <a:lnTo>
                  <a:pt x="2222018" y="0"/>
                </a:lnTo>
                <a:lnTo>
                  <a:pt x="2222018" y="1321091"/>
                </a:lnTo>
                <a:lnTo>
                  <a:pt x="0" y="13210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7642134"/>
            <a:ext cx="694397" cy="660545"/>
          </a:xfrm>
          <a:custGeom>
            <a:avLst/>
            <a:gdLst/>
            <a:ahLst/>
            <a:cxnLst/>
            <a:rect r="r" b="b" t="t" l="l"/>
            <a:pathLst>
              <a:path h="660545" w="694397">
                <a:moveTo>
                  <a:pt x="0" y="0"/>
                </a:moveTo>
                <a:lnTo>
                  <a:pt x="694397" y="0"/>
                </a:lnTo>
                <a:lnTo>
                  <a:pt x="694397" y="660545"/>
                </a:lnTo>
                <a:lnTo>
                  <a:pt x="0" y="6605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287500" y="201677"/>
            <a:ext cx="3602007" cy="1429547"/>
          </a:xfrm>
          <a:custGeom>
            <a:avLst/>
            <a:gdLst/>
            <a:ahLst/>
            <a:cxnLst/>
            <a:rect r="r" b="b" t="t" l="l"/>
            <a:pathLst>
              <a:path h="1429547" w="3602007">
                <a:moveTo>
                  <a:pt x="0" y="0"/>
                </a:moveTo>
                <a:lnTo>
                  <a:pt x="3602007" y="0"/>
                </a:lnTo>
                <a:lnTo>
                  <a:pt x="3602007" y="1429546"/>
                </a:lnTo>
                <a:lnTo>
                  <a:pt x="0" y="14295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25644" y="2368239"/>
            <a:ext cx="11885648" cy="5190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97"/>
              </a:lnSpc>
            </a:pPr>
            <a:r>
              <a:rPr lang="en-US" sz="2599" spc="-1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 submitting your evidence back to SATPE,  you will receive a special recognition award, celebrating your school’s engagement in Scottish W&amp;GIS Week 2025. </a:t>
            </a:r>
          </a:p>
          <a:p>
            <a:pPr algn="just">
              <a:lnSpc>
                <a:spcPts val="3197"/>
              </a:lnSpc>
            </a:pPr>
          </a:p>
          <a:p>
            <a:pPr algn="just">
              <a:lnSpc>
                <a:spcPts val="3197"/>
              </a:lnSpc>
            </a:pPr>
            <a:r>
              <a:rPr lang="en-US" sz="2599" spc="-1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school who submits the best evidence will be awarded an </a:t>
            </a:r>
            <a:r>
              <a:rPr lang="en-US" b="true" sz="2599" spc="-14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exclusive prize</a:t>
            </a:r>
            <a:r>
              <a:rPr lang="en-US" sz="2599" spc="-1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so make sure you include as much detail to showcase your school as possible!  The winning school will receive a </a:t>
            </a:r>
            <a:r>
              <a:rPr lang="en-US" b="true" sz="2599" spc="-14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 Mirren Women's Team Experience Day - including match tickets and a Stadium tour - thanks to our partners at Inspire Sport! </a:t>
            </a:r>
          </a:p>
          <a:p>
            <a:pPr algn="just">
              <a:lnSpc>
                <a:spcPts val="3197"/>
              </a:lnSpc>
            </a:pPr>
          </a:p>
          <a:p>
            <a:pPr algn="just">
              <a:lnSpc>
                <a:spcPts val="3197"/>
              </a:lnSpc>
            </a:pPr>
            <a:r>
              <a:rPr lang="en-US" sz="2599" spc="-1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At the end of the week, please submit your evidence PowerPoint to the email address below to be in with a chance of winning SATPE’s very first Scottish W&amp;GIS Week competition.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2810480" y="2368239"/>
            <a:ext cx="4699221" cy="1301662"/>
          </a:xfrm>
          <a:custGeom>
            <a:avLst/>
            <a:gdLst/>
            <a:ahLst/>
            <a:cxnLst/>
            <a:rect r="r" b="b" t="t" l="l"/>
            <a:pathLst>
              <a:path h="1301662" w="4699221">
                <a:moveTo>
                  <a:pt x="0" y="0"/>
                </a:moveTo>
                <a:lnTo>
                  <a:pt x="4699221" y="0"/>
                </a:lnTo>
                <a:lnTo>
                  <a:pt x="4699221" y="1301662"/>
                </a:lnTo>
                <a:lnTo>
                  <a:pt x="0" y="130166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724119" y="4054909"/>
            <a:ext cx="2871944" cy="2871944"/>
          </a:xfrm>
          <a:custGeom>
            <a:avLst/>
            <a:gdLst/>
            <a:ahLst/>
            <a:cxnLst/>
            <a:rect r="r" b="b" t="t" l="l"/>
            <a:pathLst>
              <a:path h="2871944" w="2871944">
                <a:moveTo>
                  <a:pt x="0" y="0"/>
                </a:moveTo>
                <a:lnTo>
                  <a:pt x="2871944" y="0"/>
                </a:lnTo>
                <a:lnTo>
                  <a:pt x="2871944" y="2871944"/>
                </a:lnTo>
                <a:lnTo>
                  <a:pt x="0" y="2871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78299" y="870849"/>
            <a:ext cx="12643111" cy="1497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15"/>
              </a:lnSpc>
            </a:pPr>
            <a:r>
              <a:rPr lang="en-US" sz="11215" i="true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SPECIAL RECOGNITION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995353" y="7735846"/>
            <a:ext cx="5916952" cy="415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2"/>
              </a:lnSpc>
              <a:spcBef>
                <a:spcPct val="0"/>
              </a:spcBef>
            </a:pPr>
            <a:r>
              <a:rPr lang="en-US" sz="237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president@satpe.co.uk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DAGvZW04i8k</dc:identifier>
  <dcterms:modified xsi:type="dcterms:W3CDTF">2011-08-01T06:04:30Z</dcterms:modified>
  <cp:revision>1</cp:revision>
  <dc:title>SATPE SECONDARY SCHOOLS W&amp;GISW</dc:title>
</cp:coreProperties>
</file>